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8" r:id="rId6"/>
    <p:sldId id="295" r:id="rId7"/>
    <p:sldId id="296" r:id="rId8"/>
    <p:sldId id="271" r:id="rId9"/>
    <p:sldId id="260" r:id="rId10"/>
    <p:sldId id="299" r:id="rId11"/>
    <p:sldId id="274" r:id="rId12"/>
    <p:sldId id="275" r:id="rId13"/>
    <p:sldId id="298" r:id="rId14"/>
    <p:sldId id="301" r:id="rId15"/>
    <p:sldId id="303" r:id="rId16"/>
    <p:sldId id="302" r:id="rId17"/>
    <p:sldId id="272" r:id="rId18"/>
  </p:sldIdLst>
  <p:sldSz cx="24380825" cy="1371441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C74"/>
    <a:srgbClr val="FF0016"/>
    <a:srgbClr val="3EAF79"/>
    <a:srgbClr val="D8222C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75E2E-A34C-4E2F-8EEB-A6ED0A45CCC1}" v="8" dt="2024-07-01T11:41:48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1" autoAdjust="0"/>
  </p:normalViewPr>
  <p:slideViewPr>
    <p:cSldViewPr snapToGrid="0">
      <p:cViewPr varScale="1">
        <p:scale>
          <a:sx n="51" d="100"/>
          <a:sy n="51" d="100"/>
        </p:scale>
        <p:origin x="132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008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0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603" y="2244467"/>
            <a:ext cx="18285619" cy="4774647"/>
          </a:xfrm>
        </p:spPr>
        <p:txBody>
          <a:bodyPr anchor="b"/>
          <a:lstStyle>
            <a:lvl1pPr algn="ctr">
              <a:defRPr sz="11998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603" y="7203242"/>
            <a:ext cx="18285619" cy="3311141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263" indent="0" algn="ctr">
              <a:buNone/>
              <a:defRPr sz="3999"/>
            </a:lvl2pPr>
            <a:lvl3pPr marL="1828526" indent="0" algn="ctr">
              <a:buNone/>
              <a:defRPr sz="3599"/>
            </a:lvl3pPr>
            <a:lvl4pPr marL="2742789" indent="0" algn="ctr">
              <a:buNone/>
              <a:defRPr sz="3200"/>
            </a:lvl4pPr>
            <a:lvl5pPr marL="3657051" indent="0" algn="ctr">
              <a:buNone/>
              <a:defRPr sz="3200"/>
            </a:lvl5pPr>
            <a:lvl6pPr marL="4571314" indent="0" algn="ctr">
              <a:buNone/>
              <a:defRPr sz="3200"/>
            </a:lvl6pPr>
            <a:lvl7pPr marL="5485577" indent="0" algn="ctr">
              <a:buNone/>
              <a:defRPr sz="3200"/>
            </a:lvl7pPr>
            <a:lvl8pPr marL="6399840" indent="0" algn="ctr">
              <a:buNone/>
              <a:defRPr sz="3200"/>
            </a:lvl8pPr>
            <a:lvl9pPr marL="7314103" indent="0" algn="ctr">
              <a:buNone/>
              <a:defRPr sz="32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57754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37919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7528" y="730166"/>
            <a:ext cx="5257115" cy="11622331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182" y="730166"/>
            <a:ext cx="15466586" cy="11622331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24789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08.07.2024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157" y="684923"/>
            <a:ext cx="1494875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82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151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18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647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loverskrif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42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248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157" y="698665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29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08.07.2024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157" y="737576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23377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483" y="3419081"/>
            <a:ext cx="21028462" cy="5704814"/>
          </a:xfrm>
        </p:spPr>
        <p:txBody>
          <a:bodyPr anchor="b"/>
          <a:lstStyle>
            <a:lvl1pPr>
              <a:defRPr sz="11998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483" y="9177865"/>
            <a:ext cx="21028462" cy="3000027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263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526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78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05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31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57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98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1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39512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182" y="3650828"/>
            <a:ext cx="10361851" cy="870166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2792" y="3650828"/>
            <a:ext cx="10361851" cy="870166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7737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357" y="730167"/>
            <a:ext cx="21028462" cy="26508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358" y="3361937"/>
            <a:ext cx="10314231" cy="1647633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263" indent="0">
              <a:buNone/>
              <a:defRPr sz="3999" b="1"/>
            </a:lvl2pPr>
            <a:lvl3pPr marL="1828526" indent="0">
              <a:buNone/>
              <a:defRPr sz="3599" b="1"/>
            </a:lvl3pPr>
            <a:lvl4pPr marL="2742789" indent="0">
              <a:buNone/>
              <a:defRPr sz="3200" b="1"/>
            </a:lvl4pPr>
            <a:lvl5pPr marL="3657051" indent="0">
              <a:buNone/>
              <a:defRPr sz="3200" b="1"/>
            </a:lvl5pPr>
            <a:lvl6pPr marL="4571314" indent="0">
              <a:buNone/>
              <a:defRPr sz="3200" b="1"/>
            </a:lvl6pPr>
            <a:lvl7pPr marL="5485577" indent="0">
              <a:buNone/>
              <a:defRPr sz="3200" b="1"/>
            </a:lvl7pPr>
            <a:lvl8pPr marL="6399840" indent="0">
              <a:buNone/>
              <a:defRPr sz="3200" b="1"/>
            </a:lvl8pPr>
            <a:lvl9pPr marL="7314103" indent="0">
              <a:buNone/>
              <a:defRPr sz="32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358" y="5009570"/>
            <a:ext cx="10314231" cy="736832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2793" y="3361937"/>
            <a:ext cx="10365026" cy="1647633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263" indent="0">
              <a:buNone/>
              <a:defRPr sz="3999" b="1"/>
            </a:lvl2pPr>
            <a:lvl3pPr marL="1828526" indent="0">
              <a:buNone/>
              <a:defRPr sz="3599" b="1"/>
            </a:lvl3pPr>
            <a:lvl4pPr marL="2742789" indent="0">
              <a:buNone/>
              <a:defRPr sz="3200" b="1"/>
            </a:lvl4pPr>
            <a:lvl5pPr marL="3657051" indent="0">
              <a:buNone/>
              <a:defRPr sz="3200" b="1"/>
            </a:lvl5pPr>
            <a:lvl6pPr marL="4571314" indent="0">
              <a:buNone/>
              <a:defRPr sz="3200" b="1"/>
            </a:lvl6pPr>
            <a:lvl7pPr marL="5485577" indent="0">
              <a:buNone/>
              <a:defRPr sz="3200" b="1"/>
            </a:lvl7pPr>
            <a:lvl8pPr marL="6399840" indent="0">
              <a:buNone/>
              <a:defRPr sz="3200" b="1"/>
            </a:lvl8pPr>
            <a:lvl9pPr marL="7314103" indent="0">
              <a:buNone/>
              <a:defRPr sz="32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2793" y="5009570"/>
            <a:ext cx="10365026" cy="736832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936046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96519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82683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358" y="914294"/>
            <a:ext cx="7863450" cy="3200030"/>
          </a:xfrm>
        </p:spPr>
        <p:txBody>
          <a:bodyPr anchor="b"/>
          <a:lstStyle>
            <a:lvl1pPr>
              <a:defRPr sz="6399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026" y="1974623"/>
            <a:ext cx="12342793" cy="974612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358" y="4114324"/>
            <a:ext cx="7863450" cy="7622294"/>
          </a:xfrm>
        </p:spPr>
        <p:txBody>
          <a:bodyPr/>
          <a:lstStyle>
            <a:lvl1pPr marL="0" indent="0">
              <a:buNone/>
              <a:defRPr sz="3200"/>
            </a:lvl1pPr>
            <a:lvl2pPr marL="914263" indent="0">
              <a:buNone/>
              <a:defRPr sz="2800"/>
            </a:lvl2pPr>
            <a:lvl3pPr marL="1828526" indent="0">
              <a:buNone/>
              <a:defRPr sz="2400"/>
            </a:lvl3pPr>
            <a:lvl4pPr marL="2742789" indent="0">
              <a:buNone/>
              <a:defRPr sz="2000"/>
            </a:lvl4pPr>
            <a:lvl5pPr marL="3657051" indent="0">
              <a:buNone/>
              <a:defRPr sz="2000"/>
            </a:lvl5pPr>
            <a:lvl6pPr marL="4571314" indent="0">
              <a:buNone/>
              <a:defRPr sz="2000"/>
            </a:lvl6pPr>
            <a:lvl7pPr marL="5485577" indent="0">
              <a:buNone/>
              <a:defRPr sz="2000"/>
            </a:lvl7pPr>
            <a:lvl8pPr marL="6399840" indent="0">
              <a:buNone/>
              <a:defRPr sz="2000"/>
            </a:lvl8pPr>
            <a:lvl9pPr marL="7314103" indent="0">
              <a:buNone/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99626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358" y="914294"/>
            <a:ext cx="7863450" cy="3200030"/>
          </a:xfrm>
        </p:spPr>
        <p:txBody>
          <a:bodyPr anchor="b"/>
          <a:lstStyle>
            <a:lvl1pPr>
              <a:defRPr sz="6399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026" y="1974623"/>
            <a:ext cx="12342793" cy="9746122"/>
          </a:xfrm>
        </p:spPr>
        <p:txBody>
          <a:bodyPr anchor="t"/>
          <a:lstStyle>
            <a:lvl1pPr marL="0" indent="0">
              <a:buNone/>
              <a:defRPr sz="6399"/>
            </a:lvl1pPr>
            <a:lvl2pPr marL="914263" indent="0">
              <a:buNone/>
              <a:defRPr sz="5599"/>
            </a:lvl2pPr>
            <a:lvl3pPr marL="1828526" indent="0">
              <a:buNone/>
              <a:defRPr sz="4799"/>
            </a:lvl3pPr>
            <a:lvl4pPr marL="2742789" indent="0">
              <a:buNone/>
              <a:defRPr sz="3999"/>
            </a:lvl4pPr>
            <a:lvl5pPr marL="3657051" indent="0">
              <a:buNone/>
              <a:defRPr sz="3999"/>
            </a:lvl5pPr>
            <a:lvl6pPr marL="4571314" indent="0">
              <a:buNone/>
              <a:defRPr sz="3999"/>
            </a:lvl6pPr>
            <a:lvl7pPr marL="5485577" indent="0">
              <a:buNone/>
              <a:defRPr sz="3999"/>
            </a:lvl7pPr>
            <a:lvl8pPr marL="6399840" indent="0">
              <a:buNone/>
              <a:defRPr sz="3999"/>
            </a:lvl8pPr>
            <a:lvl9pPr marL="7314103" indent="0">
              <a:buNone/>
              <a:defRPr sz="3999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358" y="4114324"/>
            <a:ext cx="7863450" cy="7622294"/>
          </a:xfrm>
        </p:spPr>
        <p:txBody>
          <a:bodyPr/>
          <a:lstStyle>
            <a:lvl1pPr marL="0" indent="0">
              <a:buNone/>
              <a:defRPr sz="3200"/>
            </a:lvl1pPr>
            <a:lvl2pPr marL="914263" indent="0">
              <a:buNone/>
              <a:defRPr sz="2800"/>
            </a:lvl2pPr>
            <a:lvl3pPr marL="1828526" indent="0">
              <a:buNone/>
              <a:defRPr sz="2400"/>
            </a:lvl3pPr>
            <a:lvl4pPr marL="2742789" indent="0">
              <a:buNone/>
              <a:defRPr sz="2000"/>
            </a:lvl4pPr>
            <a:lvl5pPr marL="3657051" indent="0">
              <a:buNone/>
              <a:defRPr sz="2000"/>
            </a:lvl5pPr>
            <a:lvl6pPr marL="4571314" indent="0">
              <a:buNone/>
              <a:defRPr sz="2000"/>
            </a:lvl6pPr>
            <a:lvl7pPr marL="5485577" indent="0">
              <a:buNone/>
              <a:defRPr sz="2000"/>
            </a:lvl7pPr>
            <a:lvl8pPr marL="6399840" indent="0">
              <a:buNone/>
              <a:defRPr sz="2000"/>
            </a:lvl8pPr>
            <a:lvl9pPr marL="7314103" indent="0">
              <a:buNone/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85563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182" y="730167"/>
            <a:ext cx="21028462" cy="2650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182" y="3650828"/>
            <a:ext cx="21028462" cy="870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182" y="12711230"/>
            <a:ext cx="5485686" cy="730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149" y="12711230"/>
            <a:ext cx="8228528" cy="730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8957" y="12711230"/>
            <a:ext cx="5485686" cy="730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9D736D0-4D8D-31BC-BF55-E7060E09F8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0BFE8AE-96A4-3B8C-6310-71008A21B034}"/>
              </a:ext>
            </a:extLst>
          </p:cNvPr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341C865-93F1-156F-6824-BA1B0FACEF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B2F24AEA-2BD1-412D-68B5-B2BF7ED4F50E}"/>
              </a:ext>
            </a:extLst>
          </p:cNvPr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B40A100D-D006-B4D7-FC73-C09F394438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E5D19EC8-9D62-BD5E-DC81-9D8E361DD9D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739B63B5-8D66-B9D2-6E73-531A70A3B31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13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656" r:id="rId19"/>
    <p:sldLayoutId id="2147483664" r:id="rId20"/>
    <p:sldLayoutId id="2147483665" r:id="rId21"/>
    <p:sldLayoutId id="2147483658" r:id="rId22"/>
    <p:sldLayoutId id="2147483659" r:id="rId23"/>
    <p:sldLayoutId id="2147483660" r:id="rId24"/>
    <p:sldLayoutId id="2147483661" r:id="rId25"/>
    <p:sldLayoutId id="2147483668" r:id="rId26"/>
    <p:sldLayoutId id="2147483651" r:id="rId27"/>
    <p:sldLayoutId id="2147483669" r:id="rId28"/>
  </p:sldLayoutIdLst>
  <p:hf sldNum="0" hdr="0" ftr="0"/>
  <p:txStyles>
    <p:titleStyle>
      <a:lvl1pPr algn="l" defTabSz="1828526" rtl="0" eaLnBrk="1" latinLnBrk="0" hangingPunct="1">
        <a:lnSpc>
          <a:spcPct val="90000"/>
        </a:lnSpc>
        <a:spcBef>
          <a:spcPct val="0"/>
        </a:spcBef>
        <a:buNone/>
        <a:defRPr sz="8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5.jpeg"/><Relationship Id="rId12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2137836" y="4781946"/>
            <a:ext cx="20105151" cy="3693319"/>
          </a:xfrm>
        </p:spPr>
        <p:txBody>
          <a:bodyPr/>
          <a:lstStyle/>
          <a:p>
            <a:pPr algn="ctr"/>
            <a:r>
              <a:rPr lang="sk-SK" dirty="0"/>
              <a:t>Každý iný, všetci rovní – sociálna inklúzia rómskej komunity v meste Žilina </a:t>
            </a:r>
            <a:br>
              <a:rPr lang="sk-SK" dirty="0"/>
            </a:br>
            <a:endParaRPr lang="sk-SK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b="1" dirty="0"/>
              <a:t>Mesto Žilina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75D5489-0102-EECE-C18A-467D7B892E98}"/>
              </a:ext>
            </a:extLst>
          </p:cNvPr>
          <p:cNvSpPr txBox="1"/>
          <p:nvPr/>
        </p:nvSpPr>
        <p:spPr>
          <a:xfrm>
            <a:off x="4969761" y="7828934"/>
            <a:ext cx="144413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 kern="1200" baseline="0" dirty="0" err="1">
                <a:latin typeface="+mj-lt"/>
                <a:ea typeface="+mn-ea"/>
                <a:cs typeface="+mn-cs"/>
              </a:rPr>
              <a:t>All</a:t>
            </a:r>
            <a:r>
              <a:rPr lang="sk-SK" sz="4400" b="1" kern="1200" baseline="0" dirty="0">
                <a:latin typeface="+mj-lt"/>
                <a:ea typeface="+mn-ea"/>
                <a:cs typeface="+mn-cs"/>
              </a:rPr>
              <a:t> </a:t>
            </a:r>
            <a:r>
              <a:rPr lang="sk-SK" sz="4400" b="1" kern="1200" baseline="0" dirty="0" err="1">
                <a:latin typeface="+mj-lt"/>
                <a:ea typeface="+mn-ea"/>
                <a:cs typeface="+mn-cs"/>
              </a:rPr>
              <a:t>different</a:t>
            </a:r>
            <a:r>
              <a:rPr lang="sk-SK" sz="4400" b="1" kern="1200" baseline="0" dirty="0">
                <a:latin typeface="+mj-lt"/>
                <a:ea typeface="+mn-ea"/>
                <a:cs typeface="+mn-cs"/>
              </a:rPr>
              <a:t>, </a:t>
            </a:r>
            <a:r>
              <a:rPr lang="sk-SK" sz="4400" b="1" kern="1200" baseline="0" dirty="0" err="1">
                <a:latin typeface="+mj-lt"/>
                <a:ea typeface="+mn-ea"/>
                <a:cs typeface="+mn-cs"/>
              </a:rPr>
              <a:t>all</a:t>
            </a:r>
            <a:r>
              <a:rPr lang="sk-SK" sz="4400" b="1" kern="1200" baseline="0" dirty="0">
                <a:latin typeface="+mj-lt"/>
                <a:ea typeface="+mn-ea"/>
                <a:cs typeface="+mn-cs"/>
              </a:rPr>
              <a:t> </a:t>
            </a:r>
            <a:r>
              <a:rPr lang="sk-SK" sz="4400" b="1" kern="1200" baseline="0" dirty="0" err="1">
                <a:latin typeface="+mj-lt"/>
                <a:ea typeface="+mn-ea"/>
                <a:cs typeface="+mn-cs"/>
              </a:rPr>
              <a:t>equal</a:t>
            </a:r>
            <a:r>
              <a:rPr lang="sk-SK" sz="4400" b="1" kern="1200" baseline="0" dirty="0">
                <a:latin typeface="+mj-lt"/>
                <a:ea typeface="+mn-ea"/>
                <a:cs typeface="+mn-cs"/>
              </a:rPr>
              <a:t> – </a:t>
            </a:r>
            <a:r>
              <a:rPr lang="sk-SK" sz="4400" b="1" kern="1200" baseline="0" dirty="0" err="1">
                <a:latin typeface="+mj-lt"/>
                <a:ea typeface="+mn-ea"/>
                <a:cs typeface="+mn-cs"/>
              </a:rPr>
              <a:t>social</a:t>
            </a:r>
            <a:r>
              <a:rPr lang="sk-SK" sz="4400" b="1" kern="1200" baseline="0" dirty="0">
                <a:latin typeface="+mj-lt"/>
                <a:ea typeface="+mn-ea"/>
                <a:cs typeface="+mn-cs"/>
              </a:rPr>
              <a:t> </a:t>
            </a:r>
            <a:r>
              <a:rPr lang="sk-SK" sz="4400" b="1" kern="1200" baseline="0" dirty="0" err="1">
                <a:latin typeface="+mj-lt"/>
                <a:ea typeface="+mn-ea"/>
                <a:cs typeface="+mn-cs"/>
              </a:rPr>
              <a:t>inclusion</a:t>
            </a:r>
            <a:r>
              <a:rPr lang="sk-SK" sz="4400" b="1" kern="1200" baseline="0" dirty="0">
                <a:latin typeface="+mj-lt"/>
                <a:ea typeface="+mn-ea"/>
                <a:cs typeface="+mn-cs"/>
              </a:rPr>
              <a:t> in </a:t>
            </a:r>
            <a:r>
              <a:rPr lang="sk-SK" sz="4400" b="1" kern="1200" baseline="0" dirty="0" err="1">
                <a:latin typeface="+mj-lt"/>
                <a:ea typeface="+mn-ea"/>
                <a:cs typeface="+mn-cs"/>
              </a:rPr>
              <a:t>the</a:t>
            </a:r>
            <a:r>
              <a:rPr lang="sk-SK" sz="4400" b="1" kern="1200" baseline="0" dirty="0">
                <a:latin typeface="+mj-lt"/>
                <a:ea typeface="+mn-ea"/>
                <a:cs typeface="+mn-cs"/>
              </a:rPr>
              <a:t> City of Žilina </a:t>
            </a:r>
            <a:endParaRPr lang="sk-SK" sz="4400" b="1" dirty="0">
              <a:latin typeface="+mj-lt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2415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1130B35-7EEC-CC6E-8BAF-B5B414170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566" y="0"/>
            <a:ext cx="21634782" cy="1477328"/>
          </a:xfrm>
        </p:spPr>
        <p:txBody>
          <a:bodyPr/>
          <a:lstStyle/>
          <a:p>
            <a:pPr algn="ctr"/>
            <a:r>
              <a:rPr lang="sk-SK" sz="4800" b="1" u="sng" dirty="0">
                <a:solidFill>
                  <a:srgbClr val="0F3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Realizácia nadstavby existujúcej budovy komunitného centra na Bratislavskej ulici</a:t>
            </a:r>
            <a:endParaRPr lang="sk-SK" sz="4800" dirty="0"/>
          </a:p>
        </p:txBody>
      </p:sp>
      <p:pic>
        <p:nvPicPr>
          <p:cNvPr id="7" name="Zástupný objekt pre obsah 6" descr="Obrázok, na ktorom je exteriér, nebo, zem, budova&#10;&#10;Automaticky generovaný popis">
            <a:extLst>
              <a:ext uri="{FF2B5EF4-FFF2-40B4-BE49-F238E27FC236}">
                <a16:creationId xmlns:a16="http://schemas.microsoft.com/office/drawing/2014/main" id="{08F8D6C5-19ED-AC53-F784-888CBB36A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7512"/>
            <a:ext cx="7848600" cy="5886450"/>
          </a:xfrm>
        </p:spPr>
      </p:pic>
      <p:pic>
        <p:nvPicPr>
          <p:cNvPr id="9" name="Obrázok 8" descr="Obrázok, na ktorom je exteriér, nebo, strom, dom&#10;&#10;Automaticky generovaný popis">
            <a:extLst>
              <a:ext uri="{FF2B5EF4-FFF2-40B4-BE49-F238E27FC236}">
                <a16:creationId xmlns:a16="http://schemas.microsoft.com/office/drawing/2014/main" id="{1895D428-ED31-C893-C8C1-3F4C45DB9A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655" y="1927513"/>
            <a:ext cx="7574604" cy="5886450"/>
          </a:xfrm>
          <a:prstGeom prst="rect">
            <a:avLst/>
          </a:prstGeom>
        </p:spPr>
      </p:pic>
      <p:pic>
        <p:nvPicPr>
          <p:cNvPr id="11" name="Obrázok 10" descr="Obrázok, na ktorom je exteriér, budova, nebo, strom&#10;&#10;Automaticky generovaný popis">
            <a:extLst>
              <a:ext uri="{FF2B5EF4-FFF2-40B4-BE49-F238E27FC236}">
                <a16:creationId xmlns:a16="http://schemas.microsoft.com/office/drawing/2014/main" id="{B02D54F5-78CA-546D-C834-FEA6F648B6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2226" y="1927512"/>
            <a:ext cx="7848599" cy="5886450"/>
          </a:xfrm>
          <a:prstGeom prst="rect">
            <a:avLst/>
          </a:prstGeom>
        </p:spPr>
      </p:pic>
      <p:pic>
        <p:nvPicPr>
          <p:cNvPr id="13" name="Obrázok 12" descr="Obrázok, na ktorom je vnútri, schody, stena, budova&#10;&#10;Automaticky generovaný popis">
            <a:extLst>
              <a:ext uri="{FF2B5EF4-FFF2-40B4-BE49-F238E27FC236}">
                <a16:creationId xmlns:a16="http://schemas.microsoft.com/office/drawing/2014/main" id="{79B62B20-237A-38F4-C2B1-F1CAC84B78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3962"/>
            <a:ext cx="4372765" cy="5830353"/>
          </a:xfrm>
          <a:prstGeom prst="rect">
            <a:avLst/>
          </a:prstGeom>
        </p:spPr>
      </p:pic>
      <p:pic>
        <p:nvPicPr>
          <p:cNvPr id="15" name="Obrázok 14" descr="Obrázok, na ktorom je vnútri, okno, budova, osvetlenie denným svetlom&#10;&#10;Automaticky generovaný popis">
            <a:extLst>
              <a:ext uri="{FF2B5EF4-FFF2-40B4-BE49-F238E27FC236}">
                <a16:creationId xmlns:a16="http://schemas.microsoft.com/office/drawing/2014/main" id="{BA410A1D-DA60-DF15-24A7-9DC9AA2A528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65" y="7813962"/>
            <a:ext cx="7773802" cy="5830352"/>
          </a:xfrm>
          <a:prstGeom prst="rect">
            <a:avLst/>
          </a:prstGeom>
        </p:spPr>
      </p:pic>
      <p:pic>
        <p:nvPicPr>
          <p:cNvPr id="17" name="Obrázok 16" descr="Obrázok, na ktorom je vnútri, stena, majetok, budova&#10;&#10;Automaticky generovaný popis">
            <a:extLst>
              <a:ext uri="{FF2B5EF4-FFF2-40B4-BE49-F238E27FC236}">
                <a16:creationId xmlns:a16="http://schemas.microsoft.com/office/drawing/2014/main" id="{CD366B8B-6E06-E583-7EBF-D9DD71D2E80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6566" y="7813961"/>
            <a:ext cx="7773803" cy="5830352"/>
          </a:xfrm>
          <a:prstGeom prst="rect">
            <a:avLst/>
          </a:prstGeom>
        </p:spPr>
      </p:pic>
      <p:pic>
        <p:nvPicPr>
          <p:cNvPr id="19" name="Obrázok 18" descr="Obrázok, na ktorom je stena, vnútri, budova, dom&#10;&#10;Automaticky generovaný popis">
            <a:extLst>
              <a:ext uri="{FF2B5EF4-FFF2-40B4-BE49-F238E27FC236}">
                <a16:creationId xmlns:a16="http://schemas.microsoft.com/office/drawing/2014/main" id="{FEDF4FD0-ED66-FB7B-DC1A-CBB4ADC4EB3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2009" y="7813960"/>
            <a:ext cx="5878816" cy="5830353"/>
          </a:xfrm>
          <a:prstGeom prst="rect">
            <a:avLst/>
          </a:prstGeom>
        </p:spPr>
      </p:pic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F159D84F-48FA-F331-43E5-B3F6578D8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78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F1FD6-D722-79BE-3844-DA20103D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331789" cy="3191774"/>
          </a:xfrm>
        </p:spPr>
        <p:txBody>
          <a:bodyPr>
            <a:normAutofit/>
          </a:bodyPr>
          <a:lstStyle/>
          <a:p>
            <a:br>
              <a:rPr lang="sk-SK" dirty="0">
                <a:solidFill>
                  <a:srgbClr val="0F3C74"/>
                </a:solidFill>
              </a:rPr>
            </a:br>
            <a:br>
              <a:rPr lang="sk-SK" dirty="0">
                <a:solidFill>
                  <a:srgbClr val="0F3C74"/>
                </a:solidFill>
              </a:rPr>
            </a:br>
            <a:endParaRPr lang="sk-SK" dirty="0">
              <a:solidFill>
                <a:srgbClr val="0F3C74"/>
              </a:solidFill>
            </a:endParaRPr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5E1F9FC0-C111-FA53-2533-3407B2D2A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  <p:pic>
        <p:nvPicPr>
          <p:cNvPr id="5" name="Obrázok 4" descr="Obrázok, na ktorom je ošatenie, vnútri, osoba, žena&#10;&#10;Automaticky generovaný popis">
            <a:extLst>
              <a:ext uri="{FF2B5EF4-FFF2-40B4-BE49-F238E27FC236}">
                <a16:creationId xmlns:a16="http://schemas.microsoft.com/office/drawing/2014/main" id="{8752D8FD-B907-36FC-A0F8-E1893D2CF1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988445"/>
            <a:ext cx="8897817" cy="11725968"/>
          </a:xfrm>
          <a:prstGeom prst="rect">
            <a:avLst/>
          </a:prstGeom>
        </p:spPr>
      </p:pic>
      <p:pic>
        <p:nvPicPr>
          <p:cNvPr id="9" name="Obrázok 8" descr="Obrázok, na ktorom je ošatenie, osoba, chlap, vnútri&#10;&#10;Automaticky generovaný popis">
            <a:extLst>
              <a:ext uri="{FF2B5EF4-FFF2-40B4-BE49-F238E27FC236}">
                <a16:creationId xmlns:a16="http://schemas.microsoft.com/office/drawing/2014/main" id="{F8DCAFCE-2019-E7F5-B778-21C2C97836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67" y="193430"/>
            <a:ext cx="8721306" cy="5242401"/>
          </a:xfrm>
          <a:prstGeom prst="rect">
            <a:avLst/>
          </a:prstGeom>
        </p:spPr>
      </p:pic>
      <p:pic>
        <p:nvPicPr>
          <p:cNvPr id="11" name="Obrázok 10" descr="Obrázok, na ktorom je ošatenie, osoba, ľudská tvár, vnútri&#10;&#10;Automaticky generovaný popis">
            <a:extLst>
              <a:ext uri="{FF2B5EF4-FFF2-40B4-BE49-F238E27FC236}">
                <a16:creationId xmlns:a16="http://schemas.microsoft.com/office/drawing/2014/main" id="{CB6B5408-CED9-2A9D-D337-EA535F7A6A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3173" y="0"/>
            <a:ext cx="11487653" cy="7658435"/>
          </a:xfrm>
          <a:prstGeom prst="rect">
            <a:avLst/>
          </a:prstGeom>
        </p:spPr>
      </p:pic>
      <p:pic>
        <p:nvPicPr>
          <p:cNvPr id="17" name="Obrázok 16" descr="Obrázok, na ktorom je ošatenie, vnútri, stena, osoba&#10;&#10;Automaticky generovaný popis">
            <a:extLst>
              <a:ext uri="{FF2B5EF4-FFF2-40B4-BE49-F238E27FC236}">
                <a16:creationId xmlns:a16="http://schemas.microsoft.com/office/drawing/2014/main" id="{B9BF1B5E-E892-D16A-022A-119B0C88465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63602" cy="5242401"/>
          </a:xfrm>
          <a:prstGeom prst="rect">
            <a:avLst/>
          </a:prstGeom>
        </p:spPr>
      </p:pic>
      <p:pic>
        <p:nvPicPr>
          <p:cNvPr id="21" name="Obrázok 20" descr="Obrázok, na ktorom je vnútri, ošatenie, osoba, počítač&#10;&#10;Automaticky generovaný popis">
            <a:extLst>
              <a:ext uri="{FF2B5EF4-FFF2-40B4-BE49-F238E27FC236}">
                <a16:creationId xmlns:a16="http://schemas.microsoft.com/office/drawing/2014/main" id="{F0E00514-108D-AD61-8BD9-A73FC640A59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893170" y="5435832"/>
            <a:ext cx="11487653" cy="8278582"/>
          </a:xfrm>
          <a:prstGeom prst="rect">
            <a:avLst/>
          </a:prstGeom>
        </p:spPr>
      </p:pic>
      <p:pic>
        <p:nvPicPr>
          <p:cNvPr id="23" name="Obrázok 22" descr="Obrázok, na ktorom je ošatenie, osoba, vnútri, ľudská tvár&#10;&#10;Automaticky generovaný popis">
            <a:extLst>
              <a:ext uri="{FF2B5EF4-FFF2-40B4-BE49-F238E27FC236}">
                <a16:creationId xmlns:a16="http://schemas.microsoft.com/office/drawing/2014/main" id="{B08F0FA3-3936-28B8-F971-1D700E4281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28529" y="5435831"/>
            <a:ext cx="5519054" cy="8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0825" cy="137144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332440" y="-5331582"/>
            <a:ext cx="13714413" cy="24379291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621" y="0"/>
            <a:ext cx="18139329" cy="13713556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297961" y="-3371113"/>
            <a:ext cx="9787995" cy="2438391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WhatsApp 2024-07-07 o 18.09.49_4872f9d5">
            <a:hlinkClick r:id="" action="ppaction://media"/>
            <a:extLst>
              <a:ext uri="{FF2B5EF4-FFF2-40B4-BE49-F238E27FC236}">
                <a16:creationId xmlns:a16="http://schemas.microsoft.com/office/drawing/2014/main" id="{90D2A430-F068-FDD1-463D-A811C89DC4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981" y="914294"/>
            <a:ext cx="21036862" cy="11885824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B61C331-4E1E-1912-E6EF-767DEF74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80858" y="12909833"/>
            <a:ext cx="5485686" cy="730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9BE979DC-0CA6-4600-BF4B-466F70D43D37}" type="datetime1">
              <a:rPr lang="en-US" sz="2200">
                <a:solidFill>
                  <a:srgbClr val="FFFFFF"/>
                </a:solidFill>
              </a:rPr>
              <a:pPr algn="r" defTabSz="914400">
                <a:spcAft>
                  <a:spcPts val="600"/>
                </a:spcAft>
              </a:pPr>
              <a:t>7/8/2024</a:t>
            </a:fld>
            <a:endParaRPr lang="en-US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0825" cy="137144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332440" y="-5331582"/>
            <a:ext cx="13714413" cy="24379291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621" y="0"/>
            <a:ext cx="18139329" cy="13713556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297961" y="-3371113"/>
            <a:ext cx="9787995" cy="2438391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54F6360C-C66D-0813-E355-A420C8C06B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981" y="914294"/>
            <a:ext cx="21036862" cy="118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C07B27-4E3C-4BCF-ABDB-6AA72857C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-2999"/>
            <a:ext cx="24380822" cy="13714411"/>
          </a:xfrm>
          <a:prstGeom prst="rect">
            <a:avLst/>
          </a:prstGeom>
          <a:gradFill>
            <a:gsLst>
              <a:gs pos="19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D11BE6-2A04-4DBB-842D-88602B5E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56947" y="24871"/>
            <a:ext cx="23423878" cy="1368654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05E02A-9AA9-45EC-B87B-B46F043F3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7" y="5447513"/>
            <a:ext cx="24380840" cy="8228649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  <a:alpha val="19000"/>
                </a:schemeClr>
              </a:gs>
              <a:gs pos="100000">
                <a:schemeClr val="accent1">
                  <a:alpha val="24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91EDBA-E8E0-4575-8147-B7003452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3418998" y="3432328"/>
            <a:ext cx="13714418" cy="6843765"/>
          </a:xfrm>
          <a:prstGeom prst="rect">
            <a:avLst/>
          </a:prstGeom>
          <a:gradFill>
            <a:gsLst>
              <a:gs pos="0">
                <a:schemeClr val="accent1">
                  <a:alpha val="52000"/>
                </a:schemeClr>
              </a:gs>
              <a:gs pos="76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306171" y="1119276"/>
            <a:ext cx="19732093" cy="23347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9600">
                <a:solidFill>
                  <a:srgbClr val="FFFFFF"/>
                </a:solidFill>
              </a:rPr>
              <a:t>Ďakujem za pozornosť!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EE4473-A122-4E96-8C31-B4C5AAA27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245" y="5412265"/>
            <a:ext cx="24380818" cy="7422941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92000">
                <a:schemeClr val="accent1">
                  <a:lumMod val="75000"/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A5D9942B-9A1C-85EE-EBA9-569D793DD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589" y="3662299"/>
            <a:ext cx="16841149" cy="95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4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7867" y="883385"/>
            <a:ext cx="22214224" cy="1077218"/>
          </a:xfrm>
        </p:spPr>
        <p:txBody>
          <a:bodyPr>
            <a:normAutofit fontScale="90000"/>
          </a:bodyPr>
          <a:lstStyle/>
          <a:p>
            <a:r>
              <a:rPr lang="sk-SK" dirty="0"/>
              <a:t>Predstavenie projektu: 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07867" y="2373549"/>
            <a:ext cx="21861705" cy="10243470"/>
          </a:xfrm>
        </p:spPr>
        <p:txBody>
          <a:bodyPr>
            <a:normAutofit lnSpcReduction="10000"/>
          </a:bodyPr>
          <a:lstStyle/>
          <a:p>
            <a:pPr marL="0" indent="0" defTabSz="489204">
              <a:spcAft>
                <a:spcPts val="600"/>
              </a:spcAft>
              <a:buNone/>
            </a:pPr>
            <a:r>
              <a:rPr lang="sk-SK" sz="4400" b="1" dirty="0">
                <a:solidFill>
                  <a:schemeClr val="tx1"/>
                </a:solidFill>
                <a:latin typeface="+mj-lt"/>
              </a:rPr>
              <a:t>Cieľ projektu: </a:t>
            </a:r>
            <a:r>
              <a:rPr lang="sk-SK" sz="4400" dirty="0">
                <a:solidFill>
                  <a:schemeClr val="tx1"/>
                </a:solidFill>
                <a:latin typeface="+mj-lt"/>
              </a:rPr>
              <a:t>Zlepšenie existujúcich životných podmienok, spoločenského prostredia a kvality života marginalizovanej rómskej komunity v Žiline </a:t>
            </a:r>
            <a:endParaRPr lang="sk-SK" sz="44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indent="0" defTabSz="489204">
              <a:spcAft>
                <a:spcPts val="600"/>
              </a:spcAft>
              <a:buNone/>
            </a:pPr>
            <a:r>
              <a:rPr lang="sk-SK" sz="4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Ter</a:t>
            </a:r>
            <a:r>
              <a:rPr lang="sk-SK" sz="4400" b="1" dirty="0">
                <a:solidFill>
                  <a:schemeClr val="tx1"/>
                </a:solidFill>
                <a:latin typeface="+mj-lt"/>
              </a:rPr>
              <a:t>mín ukončenia projektu: </a:t>
            </a:r>
            <a:r>
              <a:rPr lang="sk-SK" sz="4400" dirty="0">
                <a:solidFill>
                  <a:schemeClr val="tx1"/>
                </a:solidFill>
                <a:latin typeface="+mj-lt"/>
              </a:rPr>
              <a:t>30.4.2024 </a:t>
            </a:r>
            <a:endParaRPr lang="sk-SK" sz="4400" b="1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indent="0" defTabSz="489204">
              <a:spcAft>
                <a:spcPts val="600"/>
              </a:spcAft>
              <a:buNone/>
            </a:pPr>
            <a:r>
              <a:rPr lang="sk-SK" sz="4400" u="sng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Rozpočet projektu </a:t>
            </a:r>
          </a:p>
          <a:p>
            <a:pPr marL="0" indent="0" defTabSz="489204">
              <a:spcAft>
                <a:spcPts val="600"/>
              </a:spcAft>
              <a:buNone/>
            </a:pPr>
            <a:r>
              <a:rPr lang="sk-SK" sz="4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Príspevok z Nórska – 326 678€</a:t>
            </a:r>
          </a:p>
          <a:p>
            <a:pPr marL="0" indent="0" defTabSz="489204">
              <a:spcAft>
                <a:spcPts val="600"/>
              </a:spcAft>
              <a:buNone/>
            </a:pPr>
            <a:r>
              <a:rPr lang="sk-SK" sz="44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Príspevok zo štátneho rozpočtu Slovenskej republiky – 57 649€</a:t>
            </a:r>
          </a:p>
          <a:p>
            <a:pPr marL="0" indent="0" defTabSz="489204">
              <a:spcAft>
                <a:spcPts val="600"/>
              </a:spcAft>
              <a:buNone/>
            </a:pPr>
            <a:endParaRPr lang="sk-SK" sz="4400" b="1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indent="0" defTabSz="489204">
              <a:spcAft>
                <a:spcPts val="600"/>
              </a:spcAft>
              <a:buNone/>
            </a:pPr>
            <a:r>
              <a:rPr lang="sk-SK" sz="4400" b="1" dirty="0">
                <a:solidFill>
                  <a:schemeClr val="tx1"/>
                </a:solidFill>
                <a:latin typeface="+mj-lt"/>
              </a:rPr>
              <a:t>Partneri projektu: </a:t>
            </a:r>
          </a:p>
          <a:p>
            <a:pPr marL="0" indent="0" defTabSz="489204">
              <a:spcAft>
                <a:spcPts val="600"/>
              </a:spcAft>
              <a:buNone/>
            </a:pPr>
            <a:r>
              <a:rPr lang="sk-SK" sz="4400" dirty="0">
                <a:solidFill>
                  <a:schemeClr val="tx1"/>
                </a:solidFill>
                <a:latin typeface="+mj-lt"/>
              </a:rPr>
              <a:t>Slovenský Červený kríž – územný spolok Žilina</a:t>
            </a:r>
          </a:p>
          <a:p>
            <a:pPr marL="0" indent="0" defTabSz="489204">
              <a:spcAft>
                <a:spcPts val="600"/>
              </a:spcAft>
              <a:buNone/>
            </a:pPr>
            <a:r>
              <a:rPr lang="sk-SK" sz="4400" dirty="0">
                <a:solidFill>
                  <a:schemeClr val="tx1"/>
                </a:solidFill>
                <a:latin typeface="+mj-lt"/>
              </a:rPr>
              <a:t>Občianske združenie Návrat </a:t>
            </a:r>
          </a:p>
          <a:p>
            <a:pPr marL="0" indent="0" defTabSz="489204">
              <a:spcAft>
                <a:spcPts val="600"/>
              </a:spcAft>
              <a:buNone/>
            </a:pPr>
            <a:r>
              <a:rPr lang="sk-SK" sz="4400" dirty="0">
                <a:solidFill>
                  <a:schemeClr val="tx1"/>
                </a:solidFill>
                <a:latin typeface="+mj-lt"/>
              </a:rPr>
              <a:t>Nadácia Žilinský samosprávny kraj</a:t>
            </a:r>
          </a:p>
          <a:p>
            <a:pPr marL="0" indent="0" defTabSz="489204">
              <a:spcAft>
                <a:spcPts val="600"/>
              </a:spcAft>
              <a:buNone/>
            </a:pPr>
            <a:r>
              <a:rPr lang="sk-SK" sz="4400" dirty="0">
                <a:solidFill>
                  <a:schemeClr val="tx1"/>
                </a:solidFill>
                <a:latin typeface="+mj-lt"/>
              </a:rPr>
              <a:t>Diecézna charita Žilina – Dom charity sv. Vincenta </a:t>
            </a:r>
          </a:p>
          <a:p>
            <a:pPr marL="0" indent="0" defTabSz="489204">
              <a:spcAft>
                <a:spcPts val="600"/>
              </a:spcAft>
              <a:buNone/>
            </a:pPr>
            <a:endParaRPr lang="sk-SK" sz="4400" b="1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marL="0" indent="0" defTabSz="489204">
              <a:spcAft>
                <a:spcPts val="600"/>
              </a:spcAft>
              <a:buNone/>
            </a:pPr>
            <a:endParaRPr lang="sk-SK" sz="4400" b="1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marL="0" indent="0" defTabSz="489204">
              <a:spcAft>
                <a:spcPts val="600"/>
              </a:spcAft>
              <a:buNone/>
            </a:pP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8A1E4525-CAB7-1094-5BD9-D5732A859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82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rázok 7" descr="Obrázok, na ktorom je exteriér, nebo, oblak, zem&#10;&#10;Automaticky generovaný popis">
            <a:extLst>
              <a:ext uri="{FF2B5EF4-FFF2-40B4-BE49-F238E27FC236}">
                <a16:creationId xmlns:a16="http://schemas.microsoft.com/office/drawing/2014/main" id="{7E42DCAF-1CCF-07FB-EB78-E066532582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noFill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8000833-0E31-F009-9547-7E196D7F3A7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4010" y="2154434"/>
            <a:ext cx="5057050" cy="11230825"/>
          </a:xfrm>
        </p:spPr>
        <p:txBody>
          <a:bodyPr>
            <a:normAutofit/>
          </a:bodyPr>
          <a:lstStyle/>
          <a:p>
            <a:r>
              <a:rPr lang="sk-SK" sz="3200" dirty="0"/>
              <a:t>Zlepšenie existujúcich životných podmienok, spoločenského prostredia a kvality života marginalizovanej rómskej komunite v Žiline </a:t>
            </a:r>
          </a:p>
          <a:p>
            <a:r>
              <a:rPr lang="sk-SK" sz="3200" dirty="0"/>
              <a:t>Projekt nadväzuje na predchádzajúce skúsenosti mesta a už vytvorené partnerstvá </a:t>
            </a:r>
          </a:p>
          <a:p>
            <a:r>
              <a:rPr lang="sk-SK" sz="3200" dirty="0"/>
              <a:t>Zapojenie obyvateľov lokality Bratislavskej ulice</a:t>
            </a:r>
          </a:p>
          <a:p>
            <a:r>
              <a:rPr lang="sk-SK" sz="3200" dirty="0"/>
              <a:t>Spolupráca medzi Rómskou komunitou a majoritnou spoločnosťou</a:t>
            </a:r>
          </a:p>
          <a:p>
            <a:r>
              <a:rPr lang="sk-SK" sz="3200" dirty="0"/>
              <a:t>Podpora stability a kvality bývania </a:t>
            </a:r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D2A7C5-4D71-2F1A-B9D2-73066ADE20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198" y="934936"/>
            <a:ext cx="4533862" cy="811233"/>
          </a:xfrm>
        </p:spPr>
        <p:txBody>
          <a:bodyPr wrap="square">
            <a:normAutofit fontScale="62500" lnSpcReduction="20000"/>
          </a:bodyPr>
          <a:lstStyle/>
          <a:p>
            <a:r>
              <a:rPr lang="sk-SK" dirty="0"/>
              <a:t>Hlavné ciele projektu:</a:t>
            </a:r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C5F3826C-1F6C-55E6-D31B-6A9382617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62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53DA2B-941A-99DD-1A3B-FD25FF9626C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260386" y="2552700"/>
            <a:ext cx="22113964" cy="10458449"/>
          </a:xfrm>
        </p:spPr>
        <p:txBody>
          <a:bodyPr>
            <a:normAutofit/>
          </a:bodyPr>
          <a:lstStyle/>
          <a:p>
            <a:r>
              <a:rPr lang="sk-SK" sz="4400" baseline="0" dirty="0"/>
              <a:t>Pomoc deťom so zvládaním náročnosti preberaného učiva počas vyučovania na základnej škole a zlepšenie ich domácej prípravy na vyučujúci proces </a:t>
            </a:r>
            <a:endParaRPr lang="en-US" sz="4400" dirty="0"/>
          </a:p>
          <a:p>
            <a:r>
              <a:rPr lang="sk-SK" sz="4400" baseline="0" dirty="0"/>
              <a:t>Zvýšenie záujmu rodičov detí o predškolskú výchovu v materských školách </a:t>
            </a:r>
            <a:endParaRPr lang="en-US" sz="4400" dirty="0"/>
          </a:p>
          <a:p>
            <a:r>
              <a:rPr lang="sk-SK" sz="4400" baseline="0" dirty="0"/>
              <a:t>Vytvorenie podnetného prostredia s dostatkom voľnočasových aktivít pre deti a mladých ľudí v lokalite Bratislavskej ulice</a:t>
            </a:r>
            <a:endParaRPr lang="en-US" sz="4400" dirty="0"/>
          </a:p>
          <a:p>
            <a:r>
              <a:rPr lang="sk-SK" sz="4400" baseline="0" dirty="0"/>
              <a:t>Podpora a monitorovanie situácie v oblasti stability bývania a prevencie straty bývania</a:t>
            </a:r>
            <a:endParaRPr lang="en-US" sz="4400" dirty="0"/>
          </a:p>
          <a:p>
            <a:r>
              <a:rPr lang="sk-SK" sz="4400" baseline="0" dirty="0"/>
              <a:t>Požičovňa pracovného náradia zriadená pri Komunitnom centre na Bratislavskej ulici </a:t>
            </a:r>
            <a:endParaRPr lang="en-US" sz="4400" dirty="0"/>
          </a:p>
          <a:p>
            <a:r>
              <a:rPr lang="sk-SK" sz="4400" baseline="0" dirty="0"/>
              <a:t>Rozšírenie činnosti komunitného centra v lokalite Bratislavskej ulice prostredníctvom realizácie nadstavby existujúcej budovy komunitného centra </a:t>
            </a:r>
            <a:endParaRPr lang="en-US" sz="4400" dirty="0"/>
          </a:p>
          <a:p>
            <a:r>
              <a:rPr lang="sk-SK" sz="4400" baseline="0" dirty="0"/>
              <a:t>Vytvorenie novej aktualizovanej koncepcie rozvoja </a:t>
            </a:r>
            <a:endParaRPr lang="en-US" sz="4400" dirty="0"/>
          </a:p>
          <a:p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AC83F24-CC2D-E4FC-F1B8-2444F5C9C6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9560" y="1168400"/>
            <a:ext cx="10763827" cy="1456809"/>
          </a:xfrm>
        </p:spPr>
        <p:txBody>
          <a:bodyPr/>
          <a:lstStyle/>
          <a:p>
            <a:r>
              <a:rPr lang="sk-SK" sz="4800" dirty="0"/>
              <a:t>Projekt sa zameriaval na problémy: 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1D3C35-2DEE-60F8-B87E-B265E09754F5}"/>
              </a:ext>
            </a:extLst>
          </p:cNvPr>
          <p:cNvSpPr txBox="1">
            <a:spLocks/>
          </p:cNvSpPr>
          <p:nvPr/>
        </p:nvSpPr>
        <p:spPr>
          <a:xfrm>
            <a:off x="1259560" y="3579777"/>
            <a:ext cx="12163784" cy="86802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 sz="3200" dirty="0"/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09ECC590-5AAB-386A-DB6A-E7B77307D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16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sk-SK" dirty="0">
                <a:solidFill>
                  <a:schemeClr val="tx1"/>
                </a:solidFill>
              </a:rPr>
            </a:br>
            <a:r>
              <a:rPr lang="sk-SK" sz="10700" dirty="0">
                <a:solidFill>
                  <a:schemeClr val="tx1"/>
                </a:solidFill>
              </a:rPr>
              <a:t>Aktivity projektu</a:t>
            </a:r>
            <a:br>
              <a:rPr lang="sk-SK" sz="10700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slide 5 ">
            <a:hlinkClick r:id="" action="ppaction://media"/>
            <a:extLst>
              <a:ext uri="{FF2B5EF4-FFF2-40B4-BE49-F238E27FC236}">
                <a16:creationId xmlns:a16="http://schemas.microsoft.com/office/drawing/2014/main" id="{0BED4418-FE3F-4E13-6D9B-FCFC5DF37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63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548234" y="805369"/>
            <a:ext cx="23591051" cy="6927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u="sng" dirty="0">
                <a:solidFill>
                  <a:srgbClr val="0F3C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Podpora žiakov formou doučovania a </a:t>
            </a:r>
            <a:r>
              <a:rPr lang="sk-SK" sz="3600" b="1" u="sng" dirty="0" err="1">
                <a:solidFill>
                  <a:srgbClr val="0F3C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mentoringu</a:t>
            </a:r>
            <a:r>
              <a:rPr lang="sk-SK" sz="3600" b="1" u="sng" dirty="0">
                <a:solidFill>
                  <a:srgbClr val="0F3C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endParaRPr lang="sk-SK" sz="3600" b="1" u="sng" dirty="0">
              <a:solidFill>
                <a:srgbClr val="0F3C74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Cieľ</a:t>
            </a:r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Zvýšiť prístup žiakov ZŠ z MRK k pravidelnému doučovaniu </a:t>
            </a:r>
          </a:p>
          <a:p>
            <a:pPr marL="0" indent="0">
              <a:buNone/>
            </a:pPr>
            <a:endParaRPr lang="sk-SK" sz="3200" b="1" u="sng" dirty="0">
              <a:solidFill>
                <a:srgbClr val="0F3C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3600" b="1" u="sng" dirty="0">
                <a:solidFill>
                  <a:srgbClr val="0F3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Predškolská príprava v komunitnom centre </a:t>
            </a:r>
          </a:p>
          <a:p>
            <a:pPr marL="0" indent="0">
              <a:buNone/>
            </a:pPr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Cieľ: </a:t>
            </a:r>
          </a:p>
          <a:p>
            <a:pPr marL="0" indent="0">
              <a:buNone/>
            </a:pP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Zvýšiť počet detí, ktoré navštevujú predškolské zariadenia a pomôcť im tak osobnostne sa rozvíjať aj v rannom veku </a:t>
            </a:r>
          </a:p>
          <a:p>
            <a:pPr marL="0" indent="0">
              <a:buNone/>
            </a:pP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Účelom projektu je zaškolenie, vzdelávanie 20-tich mamičiek z MRK o význame predškolskej výchove ich detí </a:t>
            </a:r>
          </a:p>
          <a:p>
            <a:pPr marL="0" indent="0">
              <a:buNone/>
            </a:pPr>
            <a:endParaRPr lang="sk-SK" sz="3200" dirty="0"/>
          </a:p>
        </p:txBody>
      </p:sp>
      <p:pic>
        <p:nvPicPr>
          <p:cNvPr id="11" name="Obrázok 10" descr="Obrázok, na ktorom je ošatenie, vnútri, učiaci sa, osoba&#10;&#10;Automaticky generovaný popis">
            <a:extLst>
              <a:ext uri="{FF2B5EF4-FFF2-40B4-BE49-F238E27FC236}">
                <a16:creationId xmlns:a16="http://schemas.microsoft.com/office/drawing/2014/main" id="{684F595D-4CAF-B285-195B-2A320FA45D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32643"/>
            <a:ext cx="7975693" cy="5981770"/>
          </a:xfrm>
          <a:prstGeom prst="rect">
            <a:avLst/>
          </a:prstGeom>
        </p:spPr>
      </p:pic>
      <p:pic>
        <p:nvPicPr>
          <p:cNvPr id="13" name="Obrázok 12" descr="Obrázok, na ktorom je vnútri, ošatenie, osoba, učiaci sa&#10;&#10;Automaticky generovaný popis">
            <a:extLst>
              <a:ext uri="{FF2B5EF4-FFF2-40B4-BE49-F238E27FC236}">
                <a16:creationId xmlns:a16="http://schemas.microsoft.com/office/drawing/2014/main" id="{7C1CD03F-B691-23A2-1DB7-1D782C6880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70875" y="7581901"/>
            <a:ext cx="8166114" cy="6131650"/>
          </a:xfrm>
          <a:prstGeom prst="rect">
            <a:avLst/>
          </a:prstGeom>
        </p:spPr>
      </p:pic>
      <p:pic>
        <p:nvPicPr>
          <p:cNvPr id="2" name="Obrázok 1" descr="Obrázok, na ktorom je ošatenie, vnútri, osoba, ľudská tvár&#10;&#10;Automaticky generovaný popis">
            <a:extLst>
              <a:ext uri="{FF2B5EF4-FFF2-40B4-BE49-F238E27FC236}">
                <a16:creationId xmlns:a16="http://schemas.microsoft.com/office/drawing/2014/main" id="{F0351960-0DE1-4CD0-03F9-28DBDF1627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010565" y="7385653"/>
            <a:ext cx="6131650" cy="6524146"/>
          </a:xfrm>
          <a:prstGeom prst="rect">
            <a:avLst/>
          </a:prstGeom>
        </p:spPr>
      </p:pic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3EC6EF3E-6C3E-5C25-97CD-7C9ECD343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9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exteriér, nebo, zem, okno&#10;&#10;Automaticky generovaný popis">
            <a:extLst>
              <a:ext uri="{FF2B5EF4-FFF2-40B4-BE49-F238E27FC236}">
                <a16:creationId xmlns:a16="http://schemas.microsoft.com/office/drawing/2014/main" id="{397AB71F-B8B9-07EB-85AE-A947F851EA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486" y="0"/>
            <a:ext cx="9377426" cy="7179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ok 14" descr="Obrázok, na ktorom je exteriér, nebo, zem, detské ihrisko&#10;&#10;Automaticky generovaný popis">
            <a:extLst>
              <a:ext uri="{FF2B5EF4-FFF2-40B4-BE49-F238E27FC236}">
                <a16:creationId xmlns:a16="http://schemas.microsoft.com/office/drawing/2014/main" id="{80A44597-5035-DE66-3769-8BDF915A23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200" y="6008391"/>
            <a:ext cx="10187113" cy="770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ázok 16" descr="Obrázok, na ktorom je exteriér, budova, nebo, koleso&#10;&#10;Automaticky generovaný popis">
            <a:extLst>
              <a:ext uri="{FF2B5EF4-FFF2-40B4-BE49-F238E27FC236}">
                <a16:creationId xmlns:a16="http://schemas.microsoft.com/office/drawing/2014/main" id="{70292D88-1B64-9047-6E59-7385B7AFE1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485" y="6802549"/>
            <a:ext cx="8502525" cy="6911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ázok 18" descr="Obrázok, na ktorom je exteriér, zem, nebo, budova&#10;&#10;Automaticky generovaný popis">
            <a:extLst>
              <a:ext uri="{FF2B5EF4-FFF2-40B4-BE49-F238E27FC236}">
                <a16:creationId xmlns:a16="http://schemas.microsoft.com/office/drawing/2014/main" id="{4EC64537-C99C-EB37-1DC4-AD19D662A99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4523" y="0"/>
            <a:ext cx="10036302" cy="680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833F97D9-EDE7-3A47-F9CC-8484B4E256EC}"/>
              </a:ext>
            </a:extLst>
          </p:cNvPr>
          <p:cNvSpPr txBox="1"/>
          <p:nvPr/>
        </p:nvSpPr>
        <p:spPr>
          <a:xfrm>
            <a:off x="246183" y="3401274"/>
            <a:ext cx="557530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u="sng" dirty="0">
                <a:solidFill>
                  <a:schemeClr val="accent5">
                    <a:lumMod val="50000"/>
                  </a:schemeClr>
                </a:solidFill>
              </a:rPr>
              <a:t>Vytvorenie podnetného prostredia s dostatkom voľnočasových aktivít pre deti a mladých ľudí v lokalite Bratislavskej ulice</a:t>
            </a: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D663DF21-824B-F2E5-9FA5-4D62ABE20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2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19101" y="855282"/>
            <a:ext cx="8530346" cy="3385542"/>
          </a:xfrm>
        </p:spPr>
        <p:txBody>
          <a:bodyPr/>
          <a:lstStyle/>
          <a:p>
            <a:r>
              <a:rPr lang="sk-SK" sz="4400" u="sng" dirty="0"/>
              <a:t>Vytvorenie podnetného prostredia s dostatkom voľnočasových aktivít pre deti a mladých ľudí v lokalite Bratislavskej ulice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263769" y="5029199"/>
            <a:ext cx="8685678" cy="5592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Cieľ aktivity: </a:t>
            </a:r>
          </a:p>
          <a:p>
            <a:r>
              <a:rPr lang="sk-SK" sz="3600" dirty="0"/>
              <a:t>Prispieť k zmysluplnému vyplneniu voľného času detí a mladých ľudí z lokality Bratislavskej ulice</a:t>
            </a:r>
          </a:p>
          <a:p>
            <a:r>
              <a:rPr lang="sk-SK" sz="3600" dirty="0"/>
              <a:t>Prispieť k rozšíreniu spektra aktivít a zručností</a:t>
            </a:r>
          </a:p>
          <a:p>
            <a:r>
              <a:rPr lang="sk-SK" sz="3600" dirty="0"/>
              <a:t>Prispieť k nasledovaniu pozitívnych vzorov </a:t>
            </a:r>
          </a:p>
          <a:p>
            <a:endParaRPr lang="sk-SK" dirty="0"/>
          </a:p>
        </p:txBody>
      </p:sp>
      <p:pic>
        <p:nvPicPr>
          <p:cNvPr id="5" name="Obrázok 4" descr="Obrázok, na ktorom je exteriér, nebo, strom, zem&#10;&#10;Automaticky generovaný popis">
            <a:extLst>
              <a:ext uri="{FF2B5EF4-FFF2-40B4-BE49-F238E27FC236}">
                <a16:creationId xmlns:a16="http://schemas.microsoft.com/office/drawing/2014/main" id="{CF3BAA56-F544-1395-76A5-589DFBD3A8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733" y="1070726"/>
            <a:ext cx="14361336" cy="10771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63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6" y="857251"/>
            <a:ext cx="21656763" cy="114222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4000" b="1" u="sng" dirty="0">
                <a:solidFill>
                  <a:srgbClr val="0F3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Požičovňa pracovného náradia zriadená pri Komunitnom centre na Bratislavskej ulici </a:t>
            </a:r>
          </a:p>
          <a:p>
            <a:pPr marL="0" indent="0">
              <a:buNone/>
            </a:pPr>
            <a:r>
              <a:rPr lang="sk-SK" sz="4000" dirty="0">
                <a:latin typeface="Arial" panose="020B0604020202020204" pitchFamily="34" charset="0"/>
                <a:cs typeface="Arial" panose="020B0604020202020204" pitchFamily="34" charset="0"/>
              </a:rPr>
              <a:t>Zámerom je priame zapájanie nájomníkov do starostlivosti o vlastné bývanie, prevzatie zodpovednosti za kvalitu a dôstojnosť vlastného bývania a okolia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4000" dirty="0">
                <a:latin typeface="Arial" panose="020B0604020202020204" pitchFamily="34" charset="0"/>
                <a:cs typeface="Arial" panose="020B0604020202020204" pitchFamily="34" charset="0"/>
              </a:rPr>
              <a:t>Pridaná hodnota = Prepojenie rómskej a nerómskej komunity </a:t>
            </a:r>
          </a:p>
          <a:p>
            <a:pPr marL="0" indent="0">
              <a:buNone/>
            </a:pPr>
            <a:endParaRPr lang="sk-SK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4000" b="1" u="sng" dirty="0">
                <a:solidFill>
                  <a:schemeClr val="accent5">
                    <a:lumMod val="50000"/>
                  </a:schemeClr>
                </a:solidFill>
              </a:rPr>
              <a:t>Vytvorenie novej aktualizovanej koncepcie rozvoja – sociálnej inklúzie marginalizovanej rómskej komunity v meste Žilina na roky 2022-2026 </a:t>
            </a:r>
          </a:p>
          <a:p>
            <a:pPr marL="0" indent="0">
              <a:buNone/>
            </a:pPr>
            <a:r>
              <a:rPr lang="sk-SK" sz="4000" dirty="0">
                <a:solidFill>
                  <a:schemeClr val="tx1"/>
                </a:solidFill>
              </a:rPr>
              <a:t>Vytvorenie novej aktualizovanej koncepcie rozvoja zameranej na sociálnu inklúziu marginalizovanej rómskej komunity </a:t>
            </a:r>
          </a:p>
          <a:p>
            <a:pPr marL="0" indent="0">
              <a:buNone/>
            </a:pPr>
            <a:r>
              <a:rPr lang="sk-SK" sz="4000" dirty="0">
                <a:solidFill>
                  <a:schemeClr val="tx1"/>
                </a:solidFill>
              </a:rPr>
              <a:t>Strednodobý programový dokument </a:t>
            </a:r>
          </a:p>
          <a:p>
            <a:pPr marL="0" indent="0">
              <a:buNone/>
            </a:pPr>
            <a:r>
              <a:rPr lang="sk-SK" sz="4000" dirty="0">
                <a:solidFill>
                  <a:schemeClr val="tx1"/>
                </a:solidFill>
              </a:rPr>
              <a:t>Dokument = súčasťou Integrovanej územnej stratégie Mesta Žilina pre roky 2021- 2027</a:t>
            </a:r>
            <a:endParaRPr lang="en-US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k-SK" sz="3200" dirty="0"/>
          </a:p>
        </p:txBody>
      </p:sp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66C35E1D-5B1F-2B72-69D9-BC48F6E39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7CBDE3A1-9CAB-4C30-05FB-B24D3CE358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45938" y="6613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4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 2013 – 2022">
  <a:themeElements>
    <a:clrScheme name="Motív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FD43F4D4D6214085BDF6F21628E94E" ma:contentTypeVersion="15" ma:contentTypeDescription="Umožňuje vytvoriť nový dokument." ma:contentTypeScope="" ma:versionID="5b72d455059d43950580abfb513b8885">
  <xsd:schema xmlns:xsd="http://www.w3.org/2001/XMLSchema" xmlns:xs="http://www.w3.org/2001/XMLSchema" xmlns:p="http://schemas.microsoft.com/office/2006/metadata/properties" xmlns:ns2="a2fd1f2b-19b3-4cad-aa8d-c87ee73e1916" xmlns:ns3="eaa7d3b1-de72-4a58-a700-becaaef3903c" targetNamespace="http://schemas.microsoft.com/office/2006/metadata/properties" ma:root="true" ma:fieldsID="0bfb9ae4da5946680489625cc2e0e579" ns2:_="" ns3:_="">
    <xsd:import namespace="a2fd1f2b-19b3-4cad-aa8d-c87ee73e1916"/>
    <xsd:import namespace="eaa7d3b1-de72-4a58-a700-becaaef3903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d1f2b-19b3-4cad-aa8d-c87ee73e19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89f7747-15c1-4865-894d-c146b9e6726a}" ma:internalName="TaxCatchAll" ma:showField="CatchAllData" ma:web="a2fd1f2b-19b3-4cad-aa8d-c87ee73e19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7d3b1-de72-4a58-a700-becaaef390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a" ma:readOnly="false" ma:fieldId="{5cf76f15-5ced-4ddc-b409-7134ff3c332f}" ma:taxonomyMulti="true" ma:sspId="d7f93aba-cb36-44c1-a295-6e1c346764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fd1f2b-19b3-4cad-aa8d-c87ee73e1916" xsi:nil="true"/>
    <lcf76f155ced4ddcb4097134ff3c332f xmlns="eaa7d3b1-de72-4a58-a700-becaaef3903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E999CD-5711-46C5-9682-518685FAC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fd1f2b-19b3-4cad-aa8d-c87ee73e1916"/>
    <ds:schemaRef ds:uri="eaa7d3b1-de72-4a58-a700-becaaef390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281462-913B-4A92-8F3D-93D4D644FD52}">
  <ds:schemaRefs>
    <ds:schemaRef ds:uri="http://schemas.microsoft.com/office/2006/metadata/properties"/>
    <ds:schemaRef ds:uri="http://schemas.microsoft.com/office/infopath/2007/PartnerControls"/>
    <ds:schemaRef ds:uri="a2fd1f2b-19b3-4cad-aa8d-c87ee73e1916"/>
    <ds:schemaRef ds:uri="eaa7d3b1-de72-4a58-a700-becaaef3903c"/>
  </ds:schemaRefs>
</ds:datastoreItem>
</file>

<file path=customXml/itemProps3.xml><?xml version="1.0" encoding="utf-8"?>
<ds:datastoreItem xmlns:ds="http://schemas.openxmlformats.org/officeDocument/2006/customXml" ds:itemID="{27B58760-276E-4FAD-8CCA-77EA2A25C5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1190</TotalTime>
  <Words>465</Words>
  <Application>Microsoft Office PowerPoint</Application>
  <PresentationFormat>Vlastná</PresentationFormat>
  <Paragraphs>60</Paragraphs>
  <Slides>14</Slides>
  <Notes>2</Notes>
  <HiddenSlides>0</HiddenSlides>
  <MMClips>13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Franklin Gothic Book</vt:lpstr>
      <vt:lpstr>Motív Office 2013 – 2022</vt:lpstr>
      <vt:lpstr>Každý iný, všetci rovní – sociálna inklúzia rómskej komunity v meste Žilina  </vt:lpstr>
      <vt:lpstr>Predstavenie projektu: </vt:lpstr>
      <vt:lpstr>Prezentácia programu PowerPoint</vt:lpstr>
      <vt:lpstr>Prezentácia programu PowerPoint</vt:lpstr>
      <vt:lpstr> Aktivity projektu </vt:lpstr>
      <vt:lpstr>Prezentácia programu PowerPoint</vt:lpstr>
      <vt:lpstr>Prezentácia programu PowerPoint</vt:lpstr>
      <vt:lpstr>Vytvorenie podnetného prostredia s dostatkom voľnočasových aktivít pre deti a mladých ľudí v lokalite Bratislavskej ulice</vt:lpstr>
      <vt:lpstr>Prezentácia programu PowerPoint</vt:lpstr>
      <vt:lpstr>Realizácia nadstavby existujúcej budovy komunitného centra na Bratislavskej ulici</vt:lpstr>
      <vt:lpstr>  </vt:lpstr>
      <vt:lpstr>Prezentácia programu PowerPoint</vt:lpstr>
      <vt:lpstr>Prezentácia programu PowerPoint</vt:lpstr>
      <vt:lpstr>Ďakujem za pozornosť! 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Štípala Libor Ing.</cp:lastModifiedBy>
  <cp:revision>22</cp:revision>
  <cp:lastPrinted>2022-04-06T09:53:48Z</cp:lastPrinted>
  <dcterms:created xsi:type="dcterms:W3CDTF">2017-06-12T12:11:38Z</dcterms:created>
  <dcterms:modified xsi:type="dcterms:W3CDTF">2024-07-08T08:30:20Z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0x010100F4FD43F4D4D6214085BDF6F21628E94E</vt:lpwstr>
  </property>
  <property fmtid="{D5CDD505-2E9C-101B-9397-08002B2CF9AE}" pid="3" name="MediaServiceImageTags">
    <vt:lpwstr/>
  </property>
</Properties>
</file>